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61" r:id="rId7"/>
    <p:sldId id="259" r:id="rId8"/>
    <p:sldId id="260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018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280A00-2704-684A-B752-0A818148EA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8816" y="5399647"/>
            <a:ext cx="1171144" cy="1094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5A831F-1829-6F42-8100-B347BAC7FA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147" y="5312236"/>
            <a:ext cx="1171144" cy="1094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AE6DF-FF5D-5A44-8264-96609FB2A1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Open Science and Open Data in Africa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5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099F-6AAD-494D-83F4-3D2B90A3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Open Science in Africa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2B32-BC94-EF4E-BFDF-208F7F2CA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2607"/>
            <a:ext cx="8596668" cy="3055647"/>
          </a:xfrm>
        </p:spPr>
        <p:txBody>
          <a:bodyPr>
            <a:normAutofit/>
          </a:bodyPr>
          <a:lstStyle/>
          <a:p>
            <a:r>
              <a:rPr lang="en-ZA" sz="2800" dirty="0"/>
              <a:t>Scientific research in general is dominated by the global North</a:t>
            </a:r>
          </a:p>
          <a:p>
            <a:r>
              <a:rPr lang="en-ZA" sz="2800" dirty="0"/>
              <a:t>Scientific research about Africa is primarily carried out by scholars in the global North</a:t>
            </a:r>
          </a:p>
          <a:p>
            <a:r>
              <a:rPr lang="en-ZA" sz="2800" dirty="0"/>
              <a:t>Can Open Science be a solution to the power imbalance?</a:t>
            </a:r>
          </a:p>
        </p:txBody>
      </p:sp>
    </p:spTree>
    <p:extLst>
      <p:ext uri="{BB962C8B-B14F-4D97-AF65-F5344CB8AC3E}">
        <p14:creationId xmlns:p14="http://schemas.microsoft.com/office/powerpoint/2010/main" val="221569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099F-6AAD-494D-83F4-3D2B90A3A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need for Open Science in Africa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2B32-BC94-EF4E-BFDF-208F7F2CA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2607"/>
            <a:ext cx="8596668" cy="305564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Think about the benefit of open science during the creation of the COVID-19 vaccines.  </a:t>
            </a:r>
          </a:p>
          <a:p>
            <a:r>
              <a:rPr lang="en-US" sz="2800" dirty="0"/>
              <a:t>Would the process have been accelerated if the scientific information and research were made freely available to the scientific community? </a:t>
            </a:r>
          </a:p>
          <a:p>
            <a:r>
              <a:rPr lang="en-US" sz="2800" dirty="0"/>
              <a:t>How could African Researchers have more equitably contributed, both in terms of accessing, generating and collaborating on research? 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19855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3E1E-39AD-4A41-82F1-E66F979AB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4B836-05F6-774E-9405-FE5BE7D1F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dirty="0"/>
              <a:t>can be freely used, re-used and redistributed</a:t>
            </a:r>
            <a:endParaRPr lang="en-GB" sz="2800" dirty="0"/>
          </a:p>
          <a:p>
            <a:r>
              <a:rPr lang="en-ZA" sz="2800" dirty="0"/>
              <a:t>as long as it is FAIR</a:t>
            </a:r>
          </a:p>
          <a:p>
            <a:pPr lvl="1"/>
            <a:r>
              <a:rPr lang="en-ZA" sz="2600" dirty="0"/>
              <a:t>Findable</a:t>
            </a:r>
          </a:p>
          <a:p>
            <a:pPr lvl="1"/>
            <a:r>
              <a:rPr lang="en-ZA" sz="2600" dirty="0"/>
              <a:t>Accessible</a:t>
            </a:r>
          </a:p>
          <a:p>
            <a:pPr lvl="1"/>
            <a:r>
              <a:rPr lang="en-ZA" sz="2600" dirty="0"/>
              <a:t>Interoperable</a:t>
            </a:r>
          </a:p>
          <a:p>
            <a:pPr lvl="1"/>
            <a:r>
              <a:rPr lang="en-ZA" sz="2600" dirty="0"/>
              <a:t>Reusable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023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C7188-351A-644B-B492-375513C8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Open Data Licencing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95CD-0FFC-5947-BC97-179910996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800" dirty="0"/>
              <a:t>The good news is that you can use the </a:t>
            </a:r>
            <a:r>
              <a:rPr lang="en-US" sz="2800" dirty="0"/>
              <a:t>Creative Commons (CC) licenses that you learned about in previous weeks on data and databases.</a:t>
            </a:r>
          </a:p>
          <a:p>
            <a:r>
              <a:rPr lang="en-US" sz="2800" dirty="0"/>
              <a:t>It is that simple!</a:t>
            </a:r>
          </a:p>
          <a:p>
            <a:r>
              <a:rPr lang="en-US" sz="2800" dirty="0"/>
              <a:t>But remember your metadata!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0712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583A-3A72-694A-B462-9966CA828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Making your data open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2811C-0FB5-784E-891D-C4D0BD4BE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4171"/>
            <a:ext cx="8596668" cy="3880773"/>
          </a:xfrm>
        </p:spPr>
        <p:txBody>
          <a:bodyPr>
            <a:normAutofit/>
          </a:bodyPr>
          <a:lstStyle/>
          <a:p>
            <a:r>
              <a:rPr lang="en-US" sz="2800" dirty="0"/>
              <a:t>1. Release your data as part of your research article in a journal</a:t>
            </a:r>
          </a:p>
          <a:p>
            <a:r>
              <a:rPr lang="en-US" sz="2800" dirty="0"/>
              <a:t>2. Release your data as a standalone resource. </a:t>
            </a:r>
          </a:p>
          <a:p>
            <a:pPr lvl="1"/>
            <a:r>
              <a:rPr lang="en-US" sz="2600" dirty="0"/>
              <a:t>a. This could be hosted on your institutions Open Access repository</a:t>
            </a:r>
            <a:endParaRPr lang="en-US" sz="2800" dirty="0"/>
          </a:p>
          <a:p>
            <a:pPr lvl="1"/>
            <a:r>
              <a:rPr lang="en-US" sz="2600" dirty="0"/>
              <a:t>b. Hosted on a third party open data repository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0227017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CD6E4A7B282E49AD0693F364F61B55" ma:contentTypeVersion="14" ma:contentTypeDescription="Create a new document." ma:contentTypeScope="" ma:versionID="58dbd9fa9b48dd87a4f8f82fe4787a85">
  <xsd:schema xmlns:xsd="http://www.w3.org/2001/XMLSchema" xmlns:xs="http://www.w3.org/2001/XMLSchema" xmlns:p="http://schemas.microsoft.com/office/2006/metadata/properties" xmlns:ns3="83575c10-39bb-4cf0-8cf4-c841b53a9485" xmlns:ns4="95b5bc68-44e6-4a94-932b-5f3c2fac11f0" targetNamespace="http://schemas.microsoft.com/office/2006/metadata/properties" ma:root="true" ma:fieldsID="5d6a38e05e6761ad16f300977b464d61" ns3:_="" ns4:_="">
    <xsd:import namespace="83575c10-39bb-4cf0-8cf4-c841b53a9485"/>
    <xsd:import namespace="95b5bc68-44e6-4a94-932b-5f3c2fac11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575c10-39bb-4cf0-8cf4-c841b53a94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b5bc68-44e6-4a94-932b-5f3c2fac11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575c10-39bb-4cf0-8cf4-c841b53a948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306624-A403-4944-874D-DEC31C4DF7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575c10-39bb-4cf0-8cf4-c841b53a9485"/>
    <ds:schemaRef ds:uri="95b5bc68-44e6-4a94-932b-5f3c2fac11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449AE0-89B0-49B8-8CAD-063A887FD979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83575c10-39bb-4cf0-8cf4-c841b53a9485"/>
    <ds:schemaRef ds:uri="http://schemas.microsoft.com/office/infopath/2007/PartnerControls"/>
    <ds:schemaRef ds:uri="95b5bc68-44e6-4a94-932b-5f3c2fac11f0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59CD482-9308-4E37-AB95-87117E4BAC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223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Open Science and Open Data in Africa</vt:lpstr>
      <vt:lpstr>The need for Open Science in Africa</vt:lpstr>
      <vt:lpstr>The need for Open Science in Africa</vt:lpstr>
      <vt:lpstr>Open Data</vt:lpstr>
      <vt:lpstr>Open Data Licencing</vt:lpstr>
      <vt:lpstr>Making your data open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Access Publishing in Africa</dc:title>
  <dc:creator>Tony Lelliott</dc:creator>
  <cp:lastModifiedBy>Deryn Moore</cp:lastModifiedBy>
  <cp:revision>6</cp:revision>
  <dcterms:created xsi:type="dcterms:W3CDTF">2023-09-12T08:48:06Z</dcterms:created>
  <dcterms:modified xsi:type="dcterms:W3CDTF">2023-09-22T09:31:16Z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0x01010054CD6E4A7B282E49AD0693F364F61B55</vt:lpwstr>
  </property>
</Properties>
</file>